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56" r:id="rId4"/>
    <p:sldId id="257" r:id="rId5"/>
    <p:sldId id="270" r:id="rId6"/>
    <p:sldId id="260" r:id="rId7"/>
    <p:sldId id="258" r:id="rId8"/>
    <p:sldId id="261" r:id="rId9"/>
    <p:sldId id="262" r:id="rId10"/>
    <p:sldId id="264" r:id="rId11"/>
    <p:sldId id="265" r:id="rId12"/>
    <p:sldId id="266" r:id="rId13"/>
    <p:sldId id="269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0" d="100"/>
          <a:sy n="110" d="100"/>
        </p:scale>
        <p:origin x="-141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9228B-E162-41AA-9F28-B4D2E22ACDC8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C5E9B0B-BD27-47FF-8F71-8B5F95F4A19B}">
      <dgm:prSet phldrT="[Text]" custT="1"/>
      <dgm:spPr>
        <a:solidFill>
          <a:schemeClr val="bg2">
            <a:lumMod val="90000"/>
          </a:schemeClr>
        </a:solidFill>
      </dgm:spPr>
      <dgm:t>
        <a:bodyPr/>
        <a:lstStyle/>
        <a:p>
          <a:pPr algn="ctr"/>
          <a:r>
            <a:rPr lang="en-US" sz="1400" b="1" u="sng" dirty="0" smtClean="0">
              <a:latin typeface="Arial" pitchFamily="34" charset="0"/>
              <a:cs typeface="Arial" pitchFamily="34" charset="0"/>
            </a:rPr>
            <a:t>Mentee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Accelerated Development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Enhanced confidence interacting with senior leaders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Expands professional network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Increased job satisfaction / effectiveness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Increased likelihood of promotion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Increased knowledge and perspective outside the current job in the energy industry</a:t>
          </a:r>
        </a:p>
        <a:p>
          <a:pPr algn="ctr"/>
          <a:endParaRPr lang="en-US" sz="600" dirty="0"/>
        </a:p>
      </dgm:t>
    </dgm:pt>
    <dgm:pt modelId="{09C7F189-253F-478A-AFD9-32A032D6D225}" type="parTrans" cxnId="{16A88240-C608-4AC4-A4B8-9E3319368B8A}">
      <dgm:prSet/>
      <dgm:spPr/>
      <dgm:t>
        <a:bodyPr/>
        <a:lstStyle/>
        <a:p>
          <a:endParaRPr lang="en-US"/>
        </a:p>
      </dgm:t>
    </dgm:pt>
    <dgm:pt modelId="{7BF0B0D3-8D47-41E9-A24F-B756804C0FEE}" type="sibTrans" cxnId="{16A88240-C608-4AC4-A4B8-9E3319368B8A}">
      <dgm:prSet/>
      <dgm:spPr/>
      <dgm:t>
        <a:bodyPr/>
        <a:lstStyle/>
        <a:p>
          <a:endParaRPr lang="en-US"/>
        </a:p>
      </dgm:t>
    </dgm:pt>
    <dgm:pt modelId="{29C81688-ECEE-4CF2-9AE0-BBBB7F400156}">
      <dgm:prSet phldrT="[Text]" custT="1"/>
      <dgm:spPr>
        <a:solidFill>
          <a:schemeClr val="accent4">
            <a:lumMod val="40000"/>
            <a:lumOff val="60000"/>
            <a:alpha val="50000"/>
          </a:schemeClr>
        </a:solidFill>
      </dgm:spPr>
      <dgm:t>
        <a:bodyPr/>
        <a:lstStyle/>
        <a:p>
          <a:pPr algn="ctr"/>
          <a:r>
            <a:rPr lang="en-US" sz="1400" b="1" u="sng" dirty="0" smtClean="0">
              <a:latin typeface="Arial" pitchFamily="34" charset="0"/>
              <a:cs typeface="Arial" pitchFamily="34" charset="0"/>
            </a:rPr>
            <a:t>Organization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Builds bench strength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Creates development culture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Drives membership engagement / retention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 Increased productivity / performance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Increased cross – organizational communication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Low cost development opportunity</a:t>
          </a:r>
          <a:endParaRPr lang="en-US" sz="1050" dirty="0">
            <a:latin typeface="Arial" pitchFamily="34" charset="0"/>
            <a:cs typeface="Arial" pitchFamily="34" charset="0"/>
          </a:endParaRPr>
        </a:p>
      </dgm:t>
    </dgm:pt>
    <dgm:pt modelId="{FCCDA9F2-6009-4AAE-93EA-8391061465DC}" type="parTrans" cxnId="{D91CF9AD-6DA5-45B8-8BE6-25725C08696C}">
      <dgm:prSet/>
      <dgm:spPr/>
      <dgm:t>
        <a:bodyPr/>
        <a:lstStyle/>
        <a:p>
          <a:endParaRPr lang="en-US"/>
        </a:p>
      </dgm:t>
    </dgm:pt>
    <dgm:pt modelId="{6950836F-B240-4E59-A091-53CEC63C8F53}" type="sibTrans" cxnId="{D91CF9AD-6DA5-45B8-8BE6-25725C08696C}">
      <dgm:prSet/>
      <dgm:spPr/>
      <dgm:t>
        <a:bodyPr/>
        <a:lstStyle/>
        <a:p>
          <a:endParaRPr lang="en-US"/>
        </a:p>
      </dgm:t>
    </dgm:pt>
    <dgm:pt modelId="{4165CD09-DFBE-48D3-AE88-D43C7ADE199B}">
      <dgm:prSet phldrT="[Text]" custT="1"/>
      <dgm:spPr>
        <a:solidFill>
          <a:schemeClr val="accent5">
            <a:lumMod val="60000"/>
            <a:lumOff val="40000"/>
            <a:alpha val="50000"/>
          </a:schemeClr>
        </a:solidFill>
      </dgm:spPr>
      <dgm:t>
        <a:bodyPr/>
        <a:lstStyle/>
        <a:p>
          <a:pPr algn="ctr"/>
          <a:r>
            <a:rPr lang="en-US" sz="1400" b="1" u="sng" dirty="0" smtClean="0">
              <a:latin typeface="Arial" pitchFamily="34" charset="0"/>
              <a:cs typeface="Arial" pitchFamily="34" charset="0"/>
            </a:rPr>
            <a:t>Mentor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Increases self awareness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Expands mentor’s network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Leadership skill enhancement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Increased awareness of available talent to draw from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Increases mentor’s visibility in their organization</a:t>
          </a:r>
        </a:p>
        <a:p>
          <a:pPr algn="l"/>
          <a:r>
            <a:rPr lang="en-US" sz="1050" dirty="0" smtClean="0">
              <a:latin typeface="Arial" pitchFamily="34" charset="0"/>
              <a:cs typeface="Arial" pitchFamily="34" charset="0"/>
            </a:rPr>
            <a:t>*  Opportunity to “give back”</a:t>
          </a:r>
          <a:endParaRPr lang="en-US" sz="1050" dirty="0">
            <a:latin typeface="Arial" pitchFamily="34" charset="0"/>
            <a:cs typeface="Arial" pitchFamily="34" charset="0"/>
          </a:endParaRPr>
        </a:p>
      </dgm:t>
    </dgm:pt>
    <dgm:pt modelId="{4E08421C-7F51-4F0C-881A-2ADA777F8066}" type="parTrans" cxnId="{7D94D826-A10E-4AB3-A07B-6A5EF9F947C6}">
      <dgm:prSet/>
      <dgm:spPr/>
      <dgm:t>
        <a:bodyPr/>
        <a:lstStyle/>
        <a:p>
          <a:endParaRPr lang="en-US"/>
        </a:p>
      </dgm:t>
    </dgm:pt>
    <dgm:pt modelId="{450EAD06-C37C-442B-93BE-BB60C92BA9E4}" type="sibTrans" cxnId="{7D94D826-A10E-4AB3-A07B-6A5EF9F947C6}">
      <dgm:prSet/>
      <dgm:spPr/>
      <dgm:t>
        <a:bodyPr/>
        <a:lstStyle/>
        <a:p>
          <a:endParaRPr lang="en-US"/>
        </a:p>
      </dgm:t>
    </dgm:pt>
    <dgm:pt modelId="{743D8EEA-947E-41D7-A43D-E56915D9AF5B}" type="pres">
      <dgm:prSet presAssocID="{4269228B-E162-41AA-9F28-B4D2E22ACDC8}" presName="compositeShape" presStyleCnt="0">
        <dgm:presLayoutVars>
          <dgm:chMax val="7"/>
          <dgm:dir/>
          <dgm:resizeHandles val="exact"/>
        </dgm:presLayoutVars>
      </dgm:prSet>
      <dgm:spPr/>
    </dgm:pt>
    <dgm:pt modelId="{CE8F29BB-B172-4E6B-8F8B-DEE65DB01103}" type="pres">
      <dgm:prSet presAssocID="{9C5E9B0B-BD27-47FF-8F71-8B5F95F4A19B}" presName="circ1" presStyleLbl="vennNode1" presStyleIdx="0" presStyleCnt="3" custScaleX="112839" custScaleY="109667" custLinFactNeighborY="-164"/>
      <dgm:spPr/>
      <dgm:t>
        <a:bodyPr/>
        <a:lstStyle/>
        <a:p>
          <a:endParaRPr lang="en-US"/>
        </a:p>
      </dgm:t>
    </dgm:pt>
    <dgm:pt modelId="{B13C71BD-CC60-4E4D-9CAB-52B50F2FCE0E}" type="pres">
      <dgm:prSet presAssocID="{9C5E9B0B-BD27-47FF-8F71-8B5F95F4A19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61A7AB-39AC-4972-AA80-AE6517EEF446}" type="pres">
      <dgm:prSet presAssocID="{29C81688-ECEE-4CF2-9AE0-BBBB7F400156}" presName="circ2" presStyleLbl="vennNode1" presStyleIdx="1" presStyleCnt="3" custScaleX="107750" custLinFactNeighborX="9540" custLinFactNeighborY="4833"/>
      <dgm:spPr/>
      <dgm:t>
        <a:bodyPr/>
        <a:lstStyle/>
        <a:p>
          <a:endParaRPr lang="en-US"/>
        </a:p>
      </dgm:t>
    </dgm:pt>
    <dgm:pt modelId="{11AE70BB-79F1-45E1-9081-474D1FF5E951}" type="pres">
      <dgm:prSet presAssocID="{29C81688-ECEE-4CF2-9AE0-BBBB7F400156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4C1C0-CE4B-456F-8884-5ECF3DA35FA0}" type="pres">
      <dgm:prSet presAssocID="{4165CD09-DFBE-48D3-AE88-D43C7ADE199B}" presName="circ3" presStyleLbl="vennNode1" presStyleIdx="2" presStyleCnt="3" custScaleX="110137" custLinFactNeighborX="-9540" custLinFactNeighborY="7367"/>
      <dgm:spPr/>
      <dgm:t>
        <a:bodyPr/>
        <a:lstStyle/>
        <a:p>
          <a:endParaRPr lang="en-US"/>
        </a:p>
      </dgm:t>
    </dgm:pt>
    <dgm:pt modelId="{8E2AEE51-A66A-4760-A8DA-2CC59CBF88C9}" type="pres">
      <dgm:prSet presAssocID="{4165CD09-DFBE-48D3-AE88-D43C7ADE199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008A68-F990-4A25-B055-59E0C52056F2}" type="presOf" srcId="{29C81688-ECEE-4CF2-9AE0-BBBB7F400156}" destId="{8261A7AB-39AC-4972-AA80-AE6517EEF446}" srcOrd="0" destOrd="0" presId="urn:microsoft.com/office/officeart/2005/8/layout/venn1"/>
    <dgm:cxn modelId="{2EE7D02F-E1B5-485E-B40E-7D891BE290D0}" type="presOf" srcId="{9C5E9B0B-BD27-47FF-8F71-8B5F95F4A19B}" destId="{B13C71BD-CC60-4E4D-9CAB-52B50F2FCE0E}" srcOrd="1" destOrd="0" presId="urn:microsoft.com/office/officeart/2005/8/layout/venn1"/>
    <dgm:cxn modelId="{7D94D826-A10E-4AB3-A07B-6A5EF9F947C6}" srcId="{4269228B-E162-41AA-9F28-B4D2E22ACDC8}" destId="{4165CD09-DFBE-48D3-AE88-D43C7ADE199B}" srcOrd="2" destOrd="0" parTransId="{4E08421C-7F51-4F0C-881A-2ADA777F8066}" sibTransId="{450EAD06-C37C-442B-93BE-BB60C92BA9E4}"/>
    <dgm:cxn modelId="{BC7A53A6-860C-4461-BC74-53F283BE25BA}" type="presOf" srcId="{4165CD09-DFBE-48D3-AE88-D43C7ADE199B}" destId="{B964C1C0-CE4B-456F-8884-5ECF3DA35FA0}" srcOrd="0" destOrd="0" presId="urn:microsoft.com/office/officeart/2005/8/layout/venn1"/>
    <dgm:cxn modelId="{EC3B417D-6050-4FB3-858D-DBC1C8A72425}" type="presOf" srcId="{9C5E9B0B-BD27-47FF-8F71-8B5F95F4A19B}" destId="{CE8F29BB-B172-4E6B-8F8B-DEE65DB01103}" srcOrd="0" destOrd="0" presId="urn:microsoft.com/office/officeart/2005/8/layout/venn1"/>
    <dgm:cxn modelId="{DC9D2746-F735-4F26-9333-75985D5F322E}" type="presOf" srcId="{4269228B-E162-41AA-9F28-B4D2E22ACDC8}" destId="{743D8EEA-947E-41D7-A43D-E56915D9AF5B}" srcOrd="0" destOrd="0" presId="urn:microsoft.com/office/officeart/2005/8/layout/venn1"/>
    <dgm:cxn modelId="{E4AC9B8C-D188-4FA1-8F42-3FD17E4D8B94}" type="presOf" srcId="{29C81688-ECEE-4CF2-9AE0-BBBB7F400156}" destId="{11AE70BB-79F1-45E1-9081-474D1FF5E951}" srcOrd="1" destOrd="0" presId="urn:microsoft.com/office/officeart/2005/8/layout/venn1"/>
    <dgm:cxn modelId="{D91CF9AD-6DA5-45B8-8BE6-25725C08696C}" srcId="{4269228B-E162-41AA-9F28-B4D2E22ACDC8}" destId="{29C81688-ECEE-4CF2-9AE0-BBBB7F400156}" srcOrd="1" destOrd="0" parTransId="{FCCDA9F2-6009-4AAE-93EA-8391061465DC}" sibTransId="{6950836F-B240-4E59-A091-53CEC63C8F53}"/>
    <dgm:cxn modelId="{89F11E91-D0B1-48CA-9F51-1E66153FA5D0}" type="presOf" srcId="{4165CD09-DFBE-48D3-AE88-D43C7ADE199B}" destId="{8E2AEE51-A66A-4760-A8DA-2CC59CBF88C9}" srcOrd="1" destOrd="0" presId="urn:microsoft.com/office/officeart/2005/8/layout/venn1"/>
    <dgm:cxn modelId="{16A88240-C608-4AC4-A4B8-9E3319368B8A}" srcId="{4269228B-E162-41AA-9F28-B4D2E22ACDC8}" destId="{9C5E9B0B-BD27-47FF-8F71-8B5F95F4A19B}" srcOrd="0" destOrd="0" parTransId="{09C7F189-253F-478A-AFD9-32A032D6D225}" sibTransId="{7BF0B0D3-8D47-41E9-A24F-B756804C0FEE}"/>
    <dgm:cxn modelId="{6EDF9EA6-DF2D-49A7-B5EF-C5AEEEA2C96C}" type="presParOf" srcId="{743D8EEA-947E-41D7-A43D-E56915D9AF5B}" destId="{CE8F29BB-B172-4E6B-8F8B-DEE65DB01103}" srcOrd="0" destOrd="0" presId="urn:microsoft.com/office/officeart/2005/8/layout/venn1"/>
    <dgm:cxn modelId="{3C469299-A9E4-4643-94E5-A72548CB8039}" type="presParOf" srcId="{743D8EEA-947E-41D7-A43D-E56915D9AF5B}" destId="{B13C71BD-CC60-4E4D-9CAB-52B50F2FCE0E}" srcOrd="1" destOrd="0" presId="urn:microsoft.com/office/officeart/2005/8/layout/venn1"/>
    <dgm:cxn modelId="{118AFC9F-30A6-486D-8DC7-0D635A12DC3F}" type="presParOf" srcId="{743D8EEA-947E-41D7-A43D-E56915D9AF5B}" destId="{8261A7AB-39AC-4972-AA80-AE6517EEF446}" srcOrd="2" destOrd="0" presId="urn:microsoft.com/office/officeart/2005/8/layout/venn1"/>
    <dgm:cxn modelId="{6E8C2AB6-FF6C-4B54-A1CE-0663E6249185}" type="presParOf" srcId="{743D8EEA-947E-41D7-A43D-E56915D9AF5B}" destId="{11AE70BB-79F1-45E1-9081-474D1FF5E951}" srcOrd="3" destOrd="0" presId="urn:microsoft.com/office/officeart/2005/8/layout/venn1"/>
    <dgm:cxn modelId="{69B3E4BE-58CB-423B-97EA-DCE4140D9575}" type="presParOf" srcId="{743D8EEA-947E-41D7-A43D-E56915D9AF5B}" destId="{B964C1C0-CE4B-456F-8884-5ECF3DA35FA0}" srcOrd="4" destOrd="0" presId="urn:microsoft.com/office/officeart/2005/8/layout/venn1"/>
    <dgm:cxn modelId="{EF4576D2-2E9E-4074-ADF1-FEBCAED2F31A}" type="presParOf" srcId="{743D8EEA-947E-41D7-A43D-E56915D9AF5B}" destId="{8E2AEE51-A66A-4760-A8DA-2CC59CBF88C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8F29BB-B172-4E6B-8F8B-DEE65DB01103}">
      <dsp:nvSpPr>
        <dsp:cNvPr id="0" name=""/>
        <dsp:cNvSpPr/>
      </dsp:nvSpPr>
      <dsp:spPr>
        <a:xfrm>
          <a:off x="1994455" y="71724"/>
          <a:ext cx="3592890" cy="3491891"/>
        </a:xfrm>
        <a:prstGeom prst="ellipse">
          <a:avLst/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>
              <a:latin typeface="Arial" pitchFamily="34" charset="0"/>
              <a:cs typeface="Arial" pitchFamily="34" charset="0"/>
            </a:rPr>
            <a:t>Mentee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Accelerated Development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Enhanced confidence interacting with senior leaders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Expands professional network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Increased job satisfaction / effectiveness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Increased likelihood of promotion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Increased knowledge and perspective outside the current job in the energy industry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 dirty="0"/>
        </a:p>
      </dsp:txBody>
      <dsp:txXfrm>
        <a:off x="2473507" y="682805"/>
        <a:ext cx="2634786" cy="1571351"/>
      </dsp:txXfrm>
    </dsp:sp>
    <dsp:sp modelId="{8261A7AB-39AC-4972-AA80-AE6517EEF446}">
      <dsp:nvSpPr>
        <dsp:cNvPr id="0" name=""/>
        <dsp:cNvSpPr/>
      </dsp:nvSpPr>
      <dsp:spPr>
        <a:xfrm>
          <a:off x="3528160" y="2297848"/>
          <a:ext cx="3430852" cy="3184086"/>
        </a:xfrm>
        <a:prstGeom prst="ellipse">
          <a:avLst/>
        </a:prstGeom>
        <a:solidFill>
          <a:schemeClr val="accent4">
            <a:lumMod val="40000"/>
            <a:lumOff val="6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>
              <a:latin typeface="Arial" pitchFamily="34" charset="0"/>
              <a:cs typeface="Arial" pitchFamily="34" charset="0"/>
            </a:rPr>
            <a:t>Organization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Builds bench strength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Creates development culture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Drives membership engagement / retention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 Increased productivity / performance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Increased cross – organizational communication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Low cost development opportunity</a:t>
          </a:r>
          <a:endParaRPr lang="en-US" sz="1050" kern="1200" dirty="0">
            <a:latin typeface="Arial" pitchFamily="34" charset="0"/>
            <a:cs typeface="Arial" pitchFamily="34" charset="0"/>
          </a:endParaRPr>
        </a:p>
      </dsp:txBody>
      <dsp:txXfrm>
        <a:off x="4577430" y="3120404"/>
        <a:ext cx="2058511" cy="1751247"/>
      </dsp:txXfrm>
    </dsp:sp>
    <dsp:sp modelId="{B964C1C0-CE4B-456F-8884-5ECF3DA35FA0}">
      <dsp:nvSpPr>
        <dsp:cNvPr id="0" name=""/>
        <dsp:cNvSpPr/>
      </dsp:nvSpPr>
      <dsp:spPr>
        <a:xfrm>
          <a:off x="584786" y="2297848"/>
          <a:ext cx="3506856" cy="3184086"/>
        </a:xfrm>
        <a:prstGeom prst="ellipse">
          <a:avLst/>
        </a:prstGeom>
        <a:solidFill>
          <a:schemeClr val="accent5">
            <a:lumMod val="60000"/>
            <a:lumOff val="40000"/>
            <a:alpha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u="sng" kern="1200" dirty="0" smtClean="0">
              <a:latin typeface="Arial" pitchFamily="34" charset="0"/>
              <a:cs typeface="Arial" pitchFamily="34" charset="0"/>
            </a:rPr>
            <a:t>Mentor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Increases self awareness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Expands mentor’s network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Leadership skill enhancement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Increased awareness of available talent to draw from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Increases mentor’s visibility in their organization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>
              <a:latin typeface="Arial" pitchFamily="34" charset="0"/>
              <a:cs typeface="Arial" pitchFamily="34" charset="0"/>
            </a:rPr>
            <a:t>*  Opportunity to “give back”</a:t>
          </a:r>
          <a:endParaRPr lang="en-US" sz="1050" kern="1200" dirty="0">
            <a:latin typeface="Arial" pitchFamily="34" charset="0"/>
            <a:cs typeface="Arial" pitchFamily="34" charset="0"/>
          </a:endParaRPr>
        </a:p>
      </dsp:txBody>
      <dsp:txXfrm>
        <a:off x="915015" y="3120404"/>
        <a:ext cx="2104114" cy="1751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EFC16-97D5-4B4B-8547-8AE27956936C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60EA5-F7D0-4C65-AD30-A44C1E20B1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154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1035-8A8A-4191-AA0F-17AB9ED160E6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26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72EAD-E2D1-43A1-9023-E5321153109A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06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14C86-FF99-4850-A8B5-653BBFC5BBA1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662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AECB2-6D6C-41E3-955F-CF5D5749DF1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983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6FEAA-EDDA-440B-A0A9-95C02ABFC2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44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ACC9F-93B1-472B-A32C-AAB1D50DB38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1726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6B2AD-0598-4E02-820F-1587946AF8D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221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22CAF-6352-4F66-94AE-4C59F3F2A21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537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F350A-D40F-413C-B12C-B70E8A98469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538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AA3A4-E632-4B25-A203-BB87B5EB35D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8077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BC5AC-48F5-4A2B-939F-BF0CE9444D9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04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826F6-6115-4990-988E-70D99472EB27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53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9F1B4-37D5-490E-963E-0B631F8C90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9585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FF9A-9947-4616-B734-8C08FAEDF0C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41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DDA80-450C-4EA1-AA47-D7C9398186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99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876BB-46D6-4DA6-9408-6BA35334681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3832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7FAF8-665F-4167-BD5F-0512AA2AC45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8256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BCC3-942D-4A0A-8AAE-8BBD8F45F4C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1838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2B12A-0BC5-4624-9BA1-A20E84BD07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0204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1E4C5-2F4B-4DCF-8205-C0F9C416BB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816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D4832-2BFE-4663-97C7-DCBAEDF157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3044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06031-FC2D-46E6-B3E2-55D90D954D1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829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BE14A-DAFF-4AFA-9F36-58815B8DE084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9650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81062-4E21-45AB-AE47-AD360D5A3E8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2812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9188-4C72-4AFC-9A0F-2390AC5A6A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1781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78F-DC6E-463C-931C-9889BDC3DEB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845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62FC8-2853-4F5D-A0AE-08D1094BD5A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98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E1427-1C1E-4803-B6BF-1A9C7E88B792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15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6BD0-F7D8-4BD4-AA2B-FCAA3CDC32BB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37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E703F-F51E-475E-B180-6C6A9E73F237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4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5DC81-D35B-4B66-8219-B1F8762CF26D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9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3706-82A6-4F85-9AC5-429F96CD5B69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2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7277-AA5F-42C0-918B-2947EC218F50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430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0FC2A-8DDA-46E4-86EA-8EF6982E2B42}" type="datetime1">
              <a:rPr lang="en-US" smtClean="0"/>
              <a:t>6/26/2013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ED3FF-21AB-4B94-A428-6896C297E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25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828D2-A68B-4ACF-B19B-6194A783FC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39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E3050-87AF-4007-8253-F94FB225747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6/26/2013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125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emelton@nisource.com" TargetMode="External"/><Relationship Id="rId2" Type="http://schemas.openxmlformats.org/officeDocument/2006/relationships/hyperlink" Target="mailto:G.Williams@PMIEnergySolutions.com" TargetMode="Externa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hyperlink" Target="mailto:lwilson@aabe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www.3creek.com/resources/research/Mentor_Impact.pdf" TargetMode="External"/><Relationship Id="rId7" Type="http://schemas.openxmlformats.org/officeDocument/2006/relationships/diagramQuickStyle" Target="../diagrams/quickStyle1.xml"/><Relationship Id="rId2" Type="http://schemas.openxmlformats.org/officeDocument/2006/relationships/hyperlink" Target="http://humancapital.doe.gov/resources/2009-MentorProgGuide-ECollins1-9-09.pdf" TargetMode="External"/><Relationship Id="rId1" Type="http://schemas.openxmlformats.org/officeDocument/2006/relationships/slideLayout" Target="../slideLayouts/slideLayout2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172200" y="0"/>
            <a:ext cx="2989980" cy="620471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0" y="914400"/>
            <a:ext cx="2989980" cy="38862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Pilot – Professional  Mentoring Program</a:t>
            </a:r>
            <a:b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</a:b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0" y="6205856"/>
            <a:ext cx="9162180" cy="652144"/>
            <a:chOff x="1752600" y="6278881"/>
            <a:chExt cx="6188075" cy="347344"/>
          </a:xfrm>
        </p:grpSpPr>
        <p:sp>
          <p:nvSpPr>
            <p:cNvPr id="4" name="Rectangle 3"/>
            <p:cNvSpPr/>
            <p:nvPr/>
          </p:nvSpPr>
          <p:spPr>
            <a:xfrm>
              <a:off x="1761699" y="6278881"/>
              <a:ext cx="6163101" cy="4571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1761699" y="6394422"/>
              <a:ext cx="6163101" cy="8257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2600" y="6553200"/>
              <a:ext cx="6188075" cy="73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TextBox 9"/>
          <p:cNvSpPr txBox="1"/>
          <p:nvPr/>
        </p:nvSpPr>
        <p:spPr>
          <a:xfrm>
            <a:off x="685800" y="3102359"/>
            <a:ext cx="5257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The </a:t>
            </a:r>
            <a:r>
              <a:rPr lang="en-US" sz="1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American </a:t>
            </a:r>
            <a:r>
              <a:rPr lang="en-US" sz="1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Association of Blacks in Energy</a:t>
            </a:r>
          </a:p>
        </p:txBody>
      </p:sp>
      <p:pic>
        <p:nvPicPr>
          <p:cNvPr id="6" name="Picture 2" descr="C:\Documents and Settings\u124690\Desktop\2012 AABE\Marketing Collateral\AABE Logo EPS reformat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62" y="1718844"/>
            <a:ext cx="4495800" cy="1383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27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581025" y="47847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Framework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5334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2000" y="686574"/>
            <a:ext cx="777240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Action Steps:</a:t>
            </a:r>
          </a:p>
          <a:p>
            <a:pPr marR="0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Mentor and Mentee will complete a Professional Profile Sheet prior to the matching process.</a:t>
            </a:r>
          </a:p>
          <a:p>
            <a:pPr marR="0"/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Mentee will complete a Professional Needs Assessment.</a:t>
            </a:r>
          </a:p>
          <a:p>
            <a:pPr marL="285750" marR="0" indent="-285750">
              <a:buFont typeface="Arial" pitchFamily="34" charset="0"/>
              <a:buChar char="•"/>
            </a:pP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Mentor Coordinating Council will help match the mentor/mentee using the professional profile and the needs assessment. </a:t>
            </a:r>
          </a:p>
          <a:p>
            <a:pPr marR="0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Key performance measures will be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identified by the Mentoring Coordinating Council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determine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programs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impact on participants and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organization. </a:t>
            </a:r>
          </a:p>
          <a:p>
            <a:pPr marR="0"/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Program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evaluation will include both qualitative and quantitative </a:t>
            </a: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program performance </a:t>
            </a: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measures. </a:t>
            </a: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marR="0" indent="-285750">
              <a:buFont typeface="Arial" pitchFamily="34" charset="0"/>
              <a:buChar char="•"/>
            </a:pPr>
            <a:endParaRPr lang="en-US" sz="1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Evaluation of the program is one of the most important components of the AABE mentoring program. </a:t>
            </a:r>
            <a:endParaRPr lang="en-US" sz="14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Six Month Program Evaluation</a:t>
            </a:r>
          </a:p>
          <a:p>
            <a:pPr marL="742950" lvl="1" indent="-285750">
              <a:buFont typeface="Courier New" pitchFamily="49" charset="0"/>
              <a:buChar char="o"/>
            </a:pPr>
            <a:r>
              <a:rPr lang="en-US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Final Evaluation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R="0"/>
            <a:endParaRPr lang="en-US" sz="1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R="0"/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424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2286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Implementation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7620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914400" y="917138"/>
            <a:ext cx="7887789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Timeline: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Week of April 15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AABE chapter presidents provide feedback on the mentor framework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Submit feedback to George Williams (</a:t>
            </a:r>
            <a:r>
              <a:rPr lang="en-US" sz="1200" dirty="0" smtClean="0">
                <a:latin typeface="Arial" pitchFamily="34" charset="0"/>
                <a:cs typeface="Arial" pitchFamily="34" charset="0"/>
                <a:hlinkClick r:id="rId2"/>
              </a:rPr>
              <a:t>G.Williams@PMIEnergySolutions.com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                                            Eddie Melton (</a:t>
            </a:r>
            <a:r>
              <a:rPr lang="en-US" sz="1200" dirty="0" smtClean="0">
                <a:latin typeface="Arial" pitchFamily="34" charset="0"/>
                <a:cs typeface="Arial" pitchFamily="34" charset="0"/>
                <a:hlinkClick r:id="rId3"/>
              </a:rPr>
              <a:t>emelton@nisource.com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 and Lakeesha Wilson (</a:t>
            </a:r>
            <a:r>
              <a:rPr lang="en-US" sz="1200" dirty="0" smtClean="0">
                <a:latin typeface="Arial" pitchFamily="34" charset="0"/>
                <a:cs typeface="Arial" pitchFamily="34" charset="0"/>
                <a:hlinkClick r:id="rId4"/>
              </a:rPr>
              <a:t>lwilson@aabe.org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June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National board approval of the mentoring framework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June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Mentor Coordinating Council meeting during the board meeting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July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Program roll-out (request for mentors)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July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Request for mentees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August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– Matching process (Mentor Coordinating Council)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September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Review the entire mentoring program with the AABE chapter presidents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February 2014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Six month feedback review submitted to the Mentor Coordinating Council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April 2014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Program update (National AABE Conference)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August 2014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– Final feedback review submitted to the Mentor Coordinating Council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30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6" name="Group 5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63671" y="-76200"/>
            <a:ext cx="7772400" cy="1066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AABE Pilot Mentoring Program - Agenda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14400" y="6858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45615" y="923865"/>
            <a:ext cx="7366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14400" y="990600"/>
            <a:ext cx="73152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Objective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Purpose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The Value of Mentoring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Program Design and Implementation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Roles &amp; Responsibilities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Actions Items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Comments &amp; Suggestions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6" name="Group 5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63671" y="-76200"/>
            <a:ext cx="7772400" cy="1066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AABE Pilot Mentoring Program Design Concept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14400" y="6858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45615" y="923865"/>
            <a:ext cx="7366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Objective:</a:t>
            </a:r>
          </a:p>
          <a:p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This AABE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Pilot Mentoring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Program is designed to foster leadership development, expand the mentees’ knowledge, skills, abilities, and broaden their understanding of the energy industry. </a:t>
            </a:r>
            <a:endParaRPr lang="en-US" sz="14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AABE organization has made a strong business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case (strategic plan) </a:t>
            </a: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to demonstrate why the organization will devote the time, attention and resources to establish a formal mentoring program.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membership benefit, a powerful mentoring program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will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serve to develop our current members and attract new members.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effective mentoring program is the perfect opportunity to leverage the skills and strengths of our members in order to train and develop each other.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Through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the mentoring relationship, the mentor has the opportunity to coach, guide and share experiences and knowledge which will contribute to the mentees growth.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Mentoring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opportunities will vary according to the needs and interests of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Each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entoring relationship will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require time, commitment,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 clear plan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of action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32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2286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AABE Mentoring Program Goals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7620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99011" y="762000"/>
            <a:ext cx="567798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Purpose: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purpose of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establishing a mentoring program are linked to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the AABE’s strategic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plan.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further </a:t>
            </a:r>
            <a:r>
              <a:rPr lang="en-US" sz="1400" u="sng" dirty="0" smtClean="0">
                <a:latin typeface="Arial" pitchFamily="34" charset="0"/>
                <a:cs typeface="Arial" pitchFamily="34" charset="0"/>
              </a:rPr>
              <a:t>development</a:t>
            </a:r>
            <a:r>
              <a:rPr lang="en-US" sz="1400" u="sng" dirty="0">
                <a:latin typeface="Arial" pitchFamily="34" charset="0"/>
                <a:cs typeface="Arial" pitchFamily="34" charset="0"/>
              </a:rPr>
              <a:t>, coordination, implementation and tracking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will rely on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development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of a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Mentor Coordinating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Council.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following are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the tentative goals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for establishing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AABE Mentoring Program: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Skills Enhancement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--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enable 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experienced highly competent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member 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pass their expertise on to others who needs to acquire specified knowledge and skills.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Career Development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help plan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develop, and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help guide a mentees’ 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career goals. </a:t>
            </a:r>
            <a:endParaRPr lang="en-US" sz="13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3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Executive Leadership Development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-- mentoring </a:t>
            </a:r>
            <a:r>
              <a:rPr lang="en-US" sz="13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will encourage </a:t>
            </a:r>
            <a:r>
              <a:rPr lang="en-US" sz="13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the development of leadership competencies. These competencies are often more easily gained through example, guided practice or experience than by education and training. </a:t>
            </a:r>
            <a:endParaRPr lang="en-US" sz="1300" dirty="0">
              <a:latin typeface="Arial" pitchFamily="34" charset="0"/>
              <a:cs typeface="Arial" pitchFamily="34" charset="0"/>
            </a:endParaRPr>
          </a:p>
          <a:p>
            <a:endParaRPr lang="en-US" sz="13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300" b="1" dirty="0">
                <a:latin typeface="Arial" pitchFamily="34" charset="0"/>
                <a:cs typeface="Arial" pitchFamily="34" charset="0"/>
              </a:rPr>
              <a:t>Recruitment 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– mentoring 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can enhance 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the AABE’s recruitment </a:t>
            </a:r>
            <a:r>
              <a:rPr lang="en-US" sz="1300" dirty="0">
                <a:latin typeface="Arial" pitchFamily="34" charset="0"/>
                <a:cs typeface="Arial" pitchFamily="34" charset="0"/>
              </a:rPr>
              <a:t>goals by offering </a:t>
            </a:r>
            <a:r>
              <a:rPr lang="en-US" sz="1300" dirty="0" smtClean="0">
                <a:latin typeface="Arial" pitchFamily="34" charset="0"/>
                <a:cs typeface="Arial" pitchFamily="34" charset="0"/>
              </a:rPr>
              <a:t>mentoring as a professional development opportunity. </a:t>
            </a:r>
          </a:p>
          <a:p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014" y="1104900"/>
            <a:ext cx="1728786" cy="3009900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4952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12"/>
          <p:cNvSpPr txBox="1">
            <a:spLocks noChangeArrowheads="1"/>
          </p:cNvSpPr>
          <p:nvPr/>
        </p:nvSpPr>
        <p:spPr bwMode="auto">
          <a:xfrm>
            <a:off x="342900" y="6324600"/>
            <a:ext cx="8229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>
            <a:spAutoFit/>
          </a:bodyPr>
          <a:lstStyle>
            <a:lvl1pPr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sz="700" baseline="30000" dirty="0"/>
              <a:t>1</a:t>
            </a:r>
            <a:r>
              <a:rPr lang="en-US" sz="700" dirty="0"/>
              <a:t> U.S. Department of Energy, “2009 Mentoring Program Guide,” </a:t>
            </a:r>
            <a:r>
              <a:rPr lang="en-US" sz="700" i="1" dirty="0"/>
              <a:t>Office of Learning and Workforce Development Enterprise Training Services Division</a:t>
            </a:r>
            <a:r>
              <a:rPr lang="en-US" sz="700" dirty="0"/>
              <a:t>, </a:t>
            </a:r>
            <a:r>
              <a:rPr lang="en-US" sz="700" dirty="0">
                <a:hlinkClick r:id="rId2"/>
              </a:rPr>
              <a:t>http://humancapital.doe.gov/resources/2009-MentorProgGuide-ECollins1-9-09.pdf</a:t>
            </a:r>
            <a:r>
              <a:rPr lang="en-US" sz="700" dirty="0"/>
              <a:t> (2009</a:t>
            </a:r>
            <a:r>
              <a:rPr lang="en-US" sz="700" dirty="0" smtClean="0"/>
              <a:t>).</a:t>
            </a:r>
          </a:p>
          <a:p>
            <a:pPr eaLnBrk="1" hangingPunct="1">
              <a:spcBef>
                <a:spcPct val="0"/>
              </a:spcBef>
            </a:pPr>
            <a:endParaRPr lang="en-US" sz="700" dirty="0"/>
          </a:p>
          <a:p>
            <a:pPr eaLnBrk="1" hangingPunct="1">
              <a:spcBef>
                <a:spcPct val="0"/>
              </a:spcBef>
            </a:pPr>
            <a:r>
              <a:rPr lang="en-US" sz="700" baseline="30000" dirty="0"/>
              <a:t>2</a:t>
            </a:r>
            <a:r>
              <a:rPr lang="en-US" sz="700" dirty="0"/>
              <a:t> Triple Creek Associates, “Mentoring’s Impact on Mentors,” </a:t>
            </a:r>
            <a:r>
              <a:rPr lang="en-US" sz="700" dirty="0">
                <a:hlinkClick r:id="rId3"/>
              </a:rPr>
              <a:t>http://www.3creek.com/resources/research/Mentor_Impact.pdf</a:t>
            </a:r>
            <a:r>
              <a:rPr lang="en-US" sz="700" dirty="0"/>
              <a:t> (2007).</a:t>
            </a:r>
          </a:p>
        </p:txBody>
      </p:sp>
      <p:sp>
        <p:nvSpPr>
          <p:cNvPr id="11281" name="Text Box 267"/>
          <p:cNvSpPr txBox="1">
            <a:spLocks noChangeArrowheads="1"/>
          </p:cNvSpPr>
          <p:nvPr/>
        </p:nvSpPr>
        <p:spPr bwMode="auto">
          <a:xfrm>
            <a:off x="165100" y="6172200"/>
            <a:ext cx="73787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87204" tIns="0" rIns="205146" bIns="0">
            <a:spAutoFit/>
          </a:bodyPr>
          <a:lstStyle>
            <a:lvl1pPr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1pPr>
            <a:lvl2pPr marL="742950" indent="-28575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2pPr>
            <a:lvl3pPr marL="11430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3pPr>
            <a:lvl4pPr marL="16002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4pPr>
            <a:lvl5pPr marL="2057400" indent="-228600" eaLnBrk="0" hangingPunct="0">
              <a:spcBef>
                <a:spcPct val="50000"/>
              </a:spcBef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/>
                <a:cs typeface="ＭＳ Ｐゴシック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Benefits of Mentoring to the Mentor, Mentee, and Organization</a:t>
            </a:r>
            <a:r>
              <a:rPr lang="en-US" baseline="30000" dirty="0">
                <a:solidFill>
                  <a:schemeClr val="accent2"/>
                </a:solidFill>
              </a:rPr>
              <a:t>1,2</a:t>
            </a:r>
          </a:p>
        </p:txBody>
      </p:sp>
      <p:sp>
        <p:nvSpPr>
          <p:cNvPr id="11282" name="Rectangle 2"/>
          <p:cNvSpPr>
            <a:spLocks noChangeArrowheads="1"/>
          </p:cNvSpPr>
          <p:nvPr/>
        </p:nvSpPr>
        <p:spPr bwMode="auto">
          <a:xfrm>
            <a:off x="428625" y="228600"/>
            <a:ext cx="76485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Value of Mentoring – A Trilogy of Benefits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685800"/>
            <a:ext cx="7304087" cy="1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87135869"/>
              </p:ext>
            </p:extLst>
          </p:nvPr>
        </p:nvGraphicFramePr>
        <p:xfrm>
          <a:off x="762000" y="690265"/>
          <a:ext cx="7543800" cy="5481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38600" y="3352800"/>
            <a:ext cx="11474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VALUE</a:t>
            </a:r>
            <a:endParaRPr lang="en-US" sz="28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79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2286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Framework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7620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914398" y="858083"/>
            <a:ext cx="7297215" cy="43242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Program Implementation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AABE Pilot Mentoring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Program is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designed to create a valuable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learning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experience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developmental opportunities for M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entees.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Participation in the program does not guarantee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promotion or selection into a future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position within their company.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AABE Pilot Mentoring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Program will run for twelve (12) months. Participation in the program requires that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Mentor: 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Sign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Mentee/Mentor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Agreement at the beginning of their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program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Develop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Mentoring Action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Plan (MAP)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Submit a six month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program progress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report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Mentors will be expected to attend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an orientation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 core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training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session. Each session will be offered via webinar by the Mentor Coordinating Council.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will complete a program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evaluation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form,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and help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make  recommendations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to refine the program for future years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037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2286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Framework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7620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914398" y="928330"/>
            <a:ext cx="729721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Mentor/Mentee Matching:</a:t>
            </a: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initiating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Mentor/Mentee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relationship, participants are asked to register for the program by completing a profile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application.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facilitate the matching/pairing process, both Mentors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will be required to provide information about themselves through the completion of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an application.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Information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on each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Mentor/Mentee will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be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reviewed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by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the Mentor Coordinating Council. The Mentor Coordinating Council will facilitate the matching process with the Mentors.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Based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on the specified preferences of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Mentee, Mentors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will be able to access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relevant information to make the final selection of the individual he/she will mentor.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Mentor will normally have one but no more than two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at any one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time.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An AABE 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will only be allowed to have </a:t>
            </a:r>
            <a:r>
              <a:rPr lang="en-US" sz="1400">
                <a:latin typeface="Arial" pitchFamily="34" charset="0"/>
                <a:cs typeface="Arial" pitchFamily="34" charset="0"/>
              </a:rPr>
              <a:t>one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mentor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endParaRPr lang="en-US" sz="1400" b="1" dirty="0">
              <a:latin typeface="Arial" pitchFamily="34" charset="0"/>
              <a:cs typeface="Arial" pitchFamily="34" charset="0"/>
            </a:endParaRPr>
          </a:p>
          <a:p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83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1524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Framework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6858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761998" y="843439"/>
            <a:ext cx="777240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Roles &amp; Responsibilities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Mentor Coordinating Council: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Hold Mentors accountable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for mentoring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communicating with Mentees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Support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program by allowing Mentors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adequate time for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full participation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Ensure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the Mentoring Program is </a:t>
            </a:r>
            <a:r>
              <a:rPr lang="en-US" sz="1400">
                <a:latin typeface="Arial" pitchFamily="34" charset="0"/>
                <a:cs typeface="Arial" pitchFamily="34" charset="0"/>
              </a:rPr>
              <a:t>operating </a:t>
            </a:r>
            <a:r>
              <a:rPr lang="en-US" sz="1400" smtClean="0">
                <a:latin typeface="Arial" pitchFamily="34" charset="0"/>
                <a:cs typeface="Arial" pitchFamily="34" charset="0"/>
              </a:rPr>
              <a:t>effectively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Facilitate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encourage, and support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Mentee/Mentor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relationship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Assist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in the matching process by increasing awareness of the mentoring program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Assist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in re-matching unsuccessful matches identified within the first 60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days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Mentor Coordinating Council members will be appointed by the </a:t>
            </a:r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400" b="1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st</a:t>
            </a:r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Vice Chairman of the AABE national board </a:t>
            </a:r>
            <a:endParaRPr lang="en-US" sz="1400" b="1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Mentors: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Share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their professional experiences and knowledge with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Assist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in developing current job skills, interests, and to set realistic career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goals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Offer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positive feedback and constructive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feedback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Help 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expand his or her personal network and help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arrange special assignments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   shadowing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experiences, etc.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Coach/counsel the Mentee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on effective problem-solving techniques and leadership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skills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Teach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by example and serve as an unbiased coach, confidant, and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advisor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2298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8" name="Rectangle 2"/>
          <p:cNvSpPr>
            <a:spLocks noChangeArrowheads="1"/>
          </p:cNvSpPr>
          <p:nvPr/>
        </p:nvSpPr>
        <p:spPr bwMode="auto">
          <a:xfrm>
            <a:off x="285750" y="228600"/>
            <a:ext cx="76485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Program Framework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762000"/>
            <a:ext cx="7297215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914398" y="859334"/>
            <a:ext cx="777240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Roles &amp; Responsibilities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Mentee: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Actively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demonstrate initiative and desire to learn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Establish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clear developmental goals and communicate openly about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them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Take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responsibility for personal growth and development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Be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receptive to feedback and coaching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Demonstrate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an ability to work as a team player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Possess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positive and constructive attitude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Request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for re-match can be made within the first 60 days to the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Mentor Coordinating Council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AABE National Office: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Provide technical assistance to the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council (webinars and etc.)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Promote the program throughout the </a:t>
            </a:r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AABE organization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Assist with program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implementation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AABE National Board of Directors: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Authorization for AABE to build and implement a Mentoring Program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upport the Mentor Coordinating Council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Program oversight to insure program objectives are being achieved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en-US" sz="1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6200" y="6216633"/>
            <a:ext cx="8153400" cy="580556"/>
            <a:chOff x="76200" y="6216633"/>
            <a:chExt cx="8153400" cy="580556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6216633"/>
              <a:ext cx="98842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7" name="Group 6"/>
            <p:cNvGrpSpPr/>
            <p:nvPr/>
          </p:nvGrpSpPr>
          <p:grpSpPr>
            <a:xfrm>
              <a:off x="1219200" y="6216633"/>
              <a:ext cx="7010400" cy="334335"/>
              <a:chOff x="0" y="6205856"/>
              <a:chExt cx="9162180" cy="652144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3472" y="6205856"/>
                <a:ext cx="9125203" cy="85838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3472" y="6422786"/>
                <a:ext cx="9125203" cy="155042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" name="Picture 5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6720894"/>
                <a:ext cx="9162180" cy="13710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8" name="TextBox 7"/>
            <p:cNvSpPr txBox="1"/>
            <p:nvPr/>
          </p:nvSpPr>
          <p:spPr>
            <a:xfrm>
              <a:off x="76200" y="6550968"/>
              <a:ext cx="5257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itchFamily="34" charset="0"/>
                </a:rPr>
                <a:t>The American Association of Blacks in Energy</a:t>
              </a:r>
              <a:endParaRPr lang="en-US" sz="1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FEB04-FB7E-49CD-B116-2211C7E6327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359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4001</TotalTime>
  <Words>1399</Words>
  <Application>Microsoft Office PowerPoint</Application>
  <PresentationFormat>On-screen Show (4:3)</PresentationFormat>
  <Paragraphs>196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1_Office Theme</vt:lpstr>
      <vt:lpstr>2_Office Theme</vt:lpstr>
      <vt:lpstr>Pilot – Professional  Mentoring Program </vt:lpstr>
      <vt:lpstr>AABE Pilot Mentoring Program - Agenda</vt:lpstr>
      <vt:lpstr>AABE Pilot Mentoring Program Design Concept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Nisource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Indiana Chapter Meeting</dc:title>
  <dc:creator>Nisource</dc:creator>
  <cp:lastModifiedBy>lwilson</cp:lastModifiedBy>
  <cp:revision>84</cp:revision>
  <cp:lastPrinted>2013-06-02T17:12:42Z</cp:lastPrinted>
  <dcterms:created xsi:type="dcterms:W3CDTF">2012-07-18T18:18:42Z</dcterms:created>
  <dcterms:modified xsi:type="dcterms:W3CDTF">2013-06-26T21:39:52Z</dcterms:modified>
</cp:coreProperties>
</file>